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2" r:id="rId4"/>
    <p:sldId id="276" r:id="rId5"/>
    <p:sldId id="266" r:id="rId6"/>
    <p:sldId id="270" r:id="rId7"/>
    <p:sldId id="273" r:id="rId8"/>
    <p:sldId id="258" r:id="rId9"/>
    <p:sldId id="268" r:id="rId10"/>
    <p:sldId id="257" r:id="rId11"/>
    <p:sldId id="277" r:id="rId12"/>
    <p:sldId id="274" r:id="rId13"/>
    <p:sldId id="262" r:id="rId14"/>
    <p:sldId id="259" r:id="rId15"/>
    <p:sldId id="271" r:id="rId16"/>
    <p:sldId id="264" r:id="rId17"/>
    <p:sldId id="278" r:id="rId18"/>
    <p:sldId id="279" r:id="rId19"/>
    <p:sldId id="261" r:id="rId20"/>
    <p:sldId id="269" r:id="rId21"/>
    <p:sldId id="28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89A5-3F00-4865-9803-61FD4B511DAC}" type="datetimeFigureOut">
              <a:rPr lang="fr-FR" smtClean="0"/>
              <a:pPr/>
              <a:t>22/08/2023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5D5-AB20-464E-B49E-75D66AD7B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1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89A5-3F00-4865-9803-61FD4B511DAC}" type="datetimeFigureOut">
              <a:rPr lang="fr-FR" smtClean="0"/>
              <a:pPr/>
              <a:t>22/08/2023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5D5-AB20-464E-B49E-75D66AD7B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73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89A5-3F00-4865-9803-61FD4B511DAC}" type="datetimeFigureOut">
              <a:rPr lang="fr-FR" smtClean="0"/>
              <a:pPr/>
              <a:t>22/08/2023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5D5-AB20-464E-B49E-75D66AD7B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25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89A5-3F00-4865-9803-61FD4B511DAC}" type="datetimeFigureOut">
              <a:rPr lang="fr-FR" smtClean="0"/>
              <a:pPr/>
              <a:t>22/08/2023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5D5-AB20-464E-B49E-75D66AD7B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98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89A5-3F00-4865-9803-61FD4B511DAC}" type="datetimeFigureOut">
              <a:rPr lang="fr-FR" smtClean="0"/>
              <a:pPr/>
              <a:t>22/08/2023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5D5-AB20-464E-B49E-75D66AD7B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70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89A5-3F00-4865-9803-61FD4B511DAC}" type="datetimeFigureOut">
              <a:rPr lang="fr-FR" smtClean="0"/>
              <a:pPr/>
              <a:t>22/08/2023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5D5-AB20-464E-B49E-75D66AD7B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50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89A5-3F00-4865-9803-61FD4B511DAC}" type="datetimeFigureOut">
              <a:rPr lang="fr-FR" smtClean="0"/>
              <a:pPr/>
              <a:t>22/08/2023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5D5-AB20-464E-B49E-75D66AD7B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27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89A5-3F00-4865-9803-61FD4B511DAC}" type="datetimeFigureOut">
              <a:rPr lang="fr-FR" smtClean="0"/>
              <a:pPr/>
              <a:t>22/08/2023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5D5-AB20-464E-B49E-75D66AD7B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43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89A5-3F00-4865-9803-61FD4B511DAC}" type="datetimeFigureOut">
              <a:rPr lang="fr-FR" smtClean="0"/>
              <a:pPr/>
              <a:t>22/08/2023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5D5-AB20-464E-B49E-75D66AD7B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45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89A5-3F00-4865-9803-61FD4B511DAC}" type="datetimeFigureOut">
              <a:rPr lang="fr-FR" smtClean="0"/>
              <a:pPr/>
              <a:t>22/08/2023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5D5-AB20-464E-B49E-75D66AD7B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77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89A5-3F00-4865-9803-61FD4B511DAC}" type="datetimeFigureOut">
              <a:rPr lang="fr-FR" smtClean="0"/>
              <a:pPr/>
              <a:t>22/08/2023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5D5-AB20-464E-B49E-75D66AD7B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83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D89A5-3F00-4865-9803-61FD4B511DAC}" type="datetimeFigureOut">
              <a:rPr lang="fr-FR" smtClean="0"/>
              <a:pPr/>
              <a:t>22/08/2023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245D5-AB20-464E-B49E-75D66AD7B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00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Un aperçu du futur des ingénieurs réseaux – Les conseils emploi et carrière  sélectionnés par les experts CareerBuilder Franc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849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28800"/>
            <a:ext cx="2285324" cy="1298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07504" y="1916834"/>
            <a:ext cx="6096000" cy="655629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>
              <a:lnSpc>
                <a:spcPct val="150000"/>
              </a:lnSpc>
            </a:pPr>
            <a:r>
              <a:rPr lang="fr-FR" sz="2800" dirty="0">
                <a:solidFill>
                  <a:prstClr val="black"/>
                </a:solidFill>
                <a:latin typeface="Berlin Sans FB Demi" panose="020E0802020502020306" pitchFamily="34" charset="0"/>
              </a:rPr>
              <a:t>!</a:t>
            </a:r>
            <a:endParaRPr lang="fr-FR" sz="14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44624"/>
            <a:ext cx="8784976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algn="ctr"/>
            <a:r>
              <a:rPr lang="fr-FR" sz="4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SPECIALITE« SCIENCES DE L’INGENIEUR (SI) »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3568" y="1124744"/>
            <a:ext cx="504056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3600" dirty="0"/>
          </a:p>
        </p:txBody>
      </p:sp>
      <p:pic>
        <p:nvPicPr>
          <p:cNvPr id="14" name="Picture 2" descr="Robot ZORA NAO | marconnet-robotiq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2916" y="3429000"/>
            <a:ext cx="2307436" cy="2830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8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86" y="-27384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29" y="7216"/>
            <a:ext cx="7089552" cy="1765600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Quelle approche ? (de la mesure, de l’expérimentation et du prototypage) 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67544" y="1762696"/>
            <a:ext cx="3672408" cy="18823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Informations Electriques (mesures - électronique)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Mécaniques (transmettre les mouvements)</a:t>
            </a:r>
          </a:p>
          <a:p>
            <a:pPr marL="0" indent="0">
              <a:lnSpc>
                <a:spcPct val="150000"/>
              </a:lnSpc>
              <a:buClr>
                <a:schemeClr val="accent2"/>
              </a:buClr>
              <a:buNone/>
            </a:pPr>
            <a:endParaRPr lang="fr-FR" altLang="fr-FR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7C0729-A632-4C56-9300-DDBABF8BC0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324" y="1916832"/>
            <a:ext cx="3021765" cy="15841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F77A2E9-6ACE-49CF-B086-4218940230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573016"/>
            <a:ext cx="2042135" cy="2304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5856" y="5661248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Mécatronique</a:t>
            </a:r>
          </a:p>
        </p:txBody>
      </p:sp>
      <p:pic>
        <p:nvPicPr>
          <p:cNvPr id="11" name="Picture 2" descr="http://robotica.unileon.es/mediawiki/images/f/f2/Nao_whitebg.jpg">
            <a:extLst>
              <a:ext uri="{FF2B5EF4-FFF2-40B4-BE49-F238E27FC236}">
                <a16:creationId xmlns:a16="http://schemas.microsoft.com/office/drawing/2014/main" id="{40A0214F-FBFE-428A-9630-A21EE6CF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1218402" cy="22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97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86" y="-27384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29" y="7216"/>
            <a:ext cx="7131496" cy="1765600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Quelle approche ? (de la mesure, de l’expérimentation, du prototype) 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67544" y="1762696"/>
            <a:ext cx="3672408" cy="18823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Informations Electriques (mesures - électronique)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Mécaniques (transmettre les mouvements)</a:t>
            </a:r>
          </a:p>
          <a:p>
            <a:pPr marL="0" indent="0">
              <a:lnSpc>
                <a:spcPct val="150000"/>
              </a:lnSpc>
              <a:buClr>
                <a:schemeClr val="accent2"/>
              </a:buClr>
              <a:buNone/>
            </a:pPr>
            <a:endParaRPr lang="fr-FR" altLang="fr-FR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132856"/>
            <a:ext cx="4395025" cy="2903347"/>
          </a:xfrm>
          <a:prstGeom prst="rect">
            <a:avLst/>
          </a:prstGeom>
        </p:spPr>
      </p:pic>
      <p:pic>
        <p:nvPicPr>
          <p:cNvPr id="13" name="Google Shape;255;p20"/>
          <p:cNvPicPr preferRelativeResize="0"/>
          <p:nvPr/>
        </p:nvPicPr>
        <p:blipFill rotWithShape="1">
          <a:blip r:embed="rId4" cstate="print">
            <a:alphaModFix/>
          </a:blip>
          <a:srcRect l="25000" t="26295" r="24998" b="18889"/>
          <a:stretch/>
        </p:blipFill>
        <p:spPr>
          <a:xfrm>
            <a:off x="251520" y="3573016"/>
            <a:ext cx="4248472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97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86" y="-27384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29" y="7216"/>
            <a:ext cx="7131496" cy="1765600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</a:rPr>
              <a:t>Un enseignement </a:t>
            </a:r>
            <a:r>
              <a:rPr lang="fr-FR" dirty="0" err="1">
                <a:solidFill>
                  <a:srgbClr val="002060"/>
                </a:solidFill>
              </a:rPr>
              <a:t>contextualisé</a:t>
            </a:r>
            <a:r>
              <a:rPr lang="fr-FR" dirty="0">
                <a:solidFill>
                  <a:srgbClr val="002060"/>
                </a:solidFill>
              </a:rPr>
              <a:t> de  Mathématiques/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Physique/Informatique</a:t>
            </a:r>
            <a:r>
              <a:rPr lang="fr-FR" dirty="0"/>
              <a:t> </a:t>
            </a:r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11" name="Picture 2" descr="Image associé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2016224" cy="2608654"/>
          </a:xfrm>
          <a:prstGeom prst="rect">
            <a:avLst/>
          </a:prstGeom>
          <a:noFill/>
        </p:spPr>
      </p:pic>
      <p:pic>
        <p:nvPicPr>
          <p:cNvPr id="12" name="Image 11" descr="contenu-car-ma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221088"/>
            <a:ext cx="2711221" cy="18083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1844824"/>
            <a:ext cx="7164288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Cela permet d’Analyser - de Manipuler – d’Approfondir – de Synthétiser – de Maitriser – et de Réussir</a:t>
            </a:r>
          </a:p>
        </p:txBody>
      </p:sp>
      <p:pic>
        <p:nvPicPr>
          <p:cNvPr id="15" name="Picture 2" descr="Comment aborder la question de l'hybridation des MOOC ? | La révolution MOOC"/>
          <p:cNvPicPr>
            <a:picLocks noChangeAspect="1" noChangeArrowheads="1"/>
          </p:cNvPicPr>
          <p:nvPr/>
        </p:nvPicPr>
        <p:blipFill>
          <a:blip r:embed="rId5" cstate="print"/>
          <a:srcRect l="21875" t="4687" r="18750" b="10938"/>
          <a:stretch>
            <a:fillRect/>
          </a:stretch>
        </p:blipFill>
        <p:spPr bwMode="auto">
          <a:xfrm>
            <a:off x="7452320" y="1124744"/>
            <a:ext cx="1368152" cy="2592288"/>
          </a:xfrm>
          <a:prstGeom prst="rect">
            <a:avLst/>
          </a:prstGeom>
          <a:noFill/>
        </p:spPr>
      </p:pic>
      <p:pic>
        <p:nvPicPr>
          <p:cNvPr id="10242" name="Picture 2" descr="Programme de Sciences et Technologie de 6ème au collège"/>
          <p:cNvPicPr>
            <a:picLocks noChangeAspect="1" noChangeArrowheads="1"/>
          </p:cNvPicPr>
          <p:nvPr/>
        </p:nvPicPr>
        <p:blipFill>
          <a:blip r:embed="rId6" cstate="print"/>
          <a:srcRect t="14040" b="37361"/>
          <a:stretch>
            <a:fillRect/>
          </a:stretch>
        </p:blipFill>
        <p:spPr bwMode="auto">
          <a:xfrm>
            <a:off x="2671142" y="3429000"/>
            <a:ext cx="3197002" cy="1035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497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108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8062" y="7216"/>
            <a:ext cx="7059488" cy="747963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Faire</a:t>
            </a:r>
            <a:r>
              <a:rPr lang="fr-FR" dirty="0"/>
              <a:t> </a:t>
            </a:r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son choix en première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14599" y="1342304"/>
            <a:ext cx="9021897" cy="16546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Choix obligatoire de 3 spécialités en première</a:t>
            </a:r>
          </a:p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1" y="3121088"/>
            <a:ext cx="6984271" cy="252552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020272" y="3284984"/>
            <a:ext cx="23042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4 h </a:t>
            </a:r>
            <a:r>
              <a:rPr lang="fr-FR" dirty="0">
                <a:latin typeface="Berlin Sans FB Demi" panose="020E0802020502020306" pitchFamily="34" charset="0"/>
              </a:rPr>
              <a:t>en première</a:t>
            </a:r>
          </a:p>
          <a:p>
            <a:r>
              <a:rPr lang="fr-FR" dirty="0">
                <a:latin typeface="Berlin Sans FB Demi" panose="020E0802020502020306" pitchFamily="34" charset="0"/>
              </a:rPr>
              <a:t>par spécialité</a:t>
            </a:r>
          </a:p>
          <a:p>
            <a:endParaRPr lang="fr-FR" dirty="0"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4653136"/>
            <a:ext cx="6624736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dirty="0">
                <a:latin typeface="Berlin Sans FB" panose="020E0602020502020306" pitchFamily="34" charset="0"/>
              </a:rPr>
              <a:t>En PREMIERE, 12 En PREMIERE, 12 h de spécialités</a:t>
            </a:r>
          </a:p>
          <a:p>
            <a:pPr algn="ctr"/>
            <a:r>
              <a:rPr lang="fr-FR" altLang="fr-FR" b="1" dirty="0">
                <a:solidFill>
                  <a:schemeClr val="tx1"/>
                </a:solidFill>
                <a:latin typeface="Berlin Sans FB" panose="020E0602020502020306" pitchFamily="34" charset="0"/>
              </a:rPr>
              <a:t>12 h de spécialités, (</a:t>
            </a:r>
            <a:r>
              <a:rPr lang="fr-FR" altLang="fr-FR" dirty="0">
                <a:solidFill>
                  <a:schemeClr val="tx1"/>
                </a:solidFill>
                <a:latin typeface="Berlin Sans FB" panose="020E0602020502020306" pitchFamily="34" charset="0"/>
              </a:rPr>
              <a:t>2 en Terminale)</a:t>
            </a:r>
            <a:endParaRPr lang="fr-FR" altLang="fr-FR" b="1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114939"/>
            <a:ext cx="2304257" cy="959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238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70" y="-16751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5" name="Groupe 4"/>
          <p:cNvGrpSpPr/>
          <p:nvPr/>
        </p:nvGrpSpPr>
        <p:grpSpPr>
          <a:xfrm>
            <a:off x="338525" y="1874279"/>
            <a:ext cx="1727012" cy="369332"/>
            <a:chOff x="255210" y="6054149"/>
            <a:chExt cx="1727012" cy="369332"/>
          </a:xfrm>
        </p:grpSpPr>
        <p:cxnSp>
          <p:nvCxnSpPr>
            <p:cNvPr id="6" name="Connecteur droit 5"/>
            <p:cNvCxnSpPr/>
            <p:nvPr/>
          </p:nvCxnSpPr>
          <p:spPr>
            <a:xfrm rot="120000" flipV="1">
              <a:off x="255210" y="6267063"/>
              <a:ext cx="349013" cy="12181"/>
            </a:xfrm>
            <a:prstGeom prst="line">
              <a:avLst/>
            </a:prstGeom>
            <a:ln w="603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560566" y="6054149"/>
              <a:ext cx="142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cs typeface="Arial" panose="020B0604020202020204" pitchFamily="34" charset="0"/>
                </a:rPr>
                <a:t>1ère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46547" y="2197637"/>
            <a:ext cx="1713364" cy="369332"/>
            <a:chOff x="263232" y="6350211"/>
            <a:chExt cx="1713364" cy="369332"/>
          </a:xfrm>
        </p:grpSpPr>
        <p:cxnSp>
          <p:nvCxnSpPr>
            <p:cNvPr id="9" name="Connecteur droit 8"/>
            <p:cNvCxnSpPr/>
            <p:nvPr/>
          </p:nvCxnSpPr>
          <p:spPr>
            <a:xfrm rot="120000" flipV="1">
              <a:off x="263232" y="6522181"/>
              <a:ext cx="349013" cy="12181"/>
            </a:xfrm>
            <a:prstGeom prst="line">
              <a:avLst/>
            </a:prstGeom>
            <a:ln w="603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554940" y="6350211"/>
              <a:ext cx="142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cs typeface="Arial" panose="020B0604020202020204" pitchFamily="34" charset="0"/>
                </a:rPr>
                <a:t>Terminale</a:t>
              </a:r>
              <a:endParaRPr lang="fr-FR" dirty="0"/>
            </a:p>
          </p:txBody>
        </p:sp>
      </p:grpSp>
      <p:sp>
        <p:nvSpPr>
          <p:cNvPr id="11" name="ZoneTexte 10"/>
          <p:cNvSpPr txBox="1"/>
          <p:nvPr/>
        </p:nvSpPr>
        <p:spPr>
          <a:xfrm rot="5400000">
            <a:off x="8119938" y="481768"/>
            <a:ext cx="492443" cy="14683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000" dirty="0"/>
              <a:t>Baccalauréat</a:t>
            </a:r>
          </a:p>
        </p:txBody>
      </p:sp>
      <p:sp>
        <p:nvSpPr>
          <p:cNvPr id="12" name="ZoneTexte 11"/>
          <p:cNvSpPr txBox="1"/>
          <p:nvPr/>
        </p:nvSpPr>
        <p:spPr>
          <a:xfrm rot="3299831">
            <a:off x="8329168" y="2043555"/>
            <a:ext cx="104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Juin</a:t>
            </a:r>
          </a:p>
        </p:txBody>
      </p:sp>
      <p:sp>
        <p:nvSpPr>
          <p:cNvPr id="13" name="ZoneTexte 12"/>
          <p:cNvSpPr txBox="1"/>
          <p:nvPr/>
        </p:nvSpPr>
        <p:spPr>
          <a:xfrm rot="3299831">
            <a:off x="6414988" y="3140170"/>
            <a:ext cx="134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Décembre</a:t>
            </a:r>
          </a:p>
        </p:txBody>
      </p:sp>
      <p:sp>
        <p:nvSpPr>
          <p:cNvPr id="14" name="ZoneTexte 13"/>
          <p:cNvSpPr txBox="1"/>
          <p:nvPr/>
        </p:nvSpPr>
        <p:spPr>
          <a:xfrm rot="3299831">
            <a:off x="4152381" y="4002855"/>
            <a:ext cx="134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Juin</a:t>
            </a:r>
          </a:p>
        </p:txBody>
      </p:sp>
      <p:sp>
        <p:nvSpPr>
          <p:cNvPr id="15" name="ZoneTexte 14"/>
          <p:cNvSpPr txBox="1"/>
          <p:nvPr/>
        </p:nvSpPr>
        <p:spPr>
          <a:xfrm rot="3299831">
            <a:off x="3222998" y="4571936"/>
            <a:ext cx="134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Avril</a:t>
            </a:r>
          </a:p>
        </p:txBody>
      </p:sp>
      <p:sp>
        <p:nvSpPr>
          <p:cNvPr id="16" name="ZoneTexte 15"/>
          <p:cNvSpPr txBox="1"/>
          <p:nvPr/>
        </p:nvSpPr>
        <p:spPr>
          <a:xfrm rot="3299831">
            <a:off x="2245407" y="5221917"/>
            <a:ext cx="134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Janvier</a:t>
            </a:r>
          </a:p>
        </p:txBody>
      </p:sp>
      <p:sp>
        <p:nvSpPr>
          <p:cNvPr id="17" name="ZoneTexte 16"/>
          <p:cNvSpPr txBox="1"/>
          <p:nvPr/>
        </p:nvSpPr>
        <p:spPr>
          <a:xfrm rot="5400000">
            <a:off x="6612620" y="-139280"/>
            <a:ext cx="492443" cy="33657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000" i="1" dirty="0"/>
              <a:t>Philosophie </a:t>
            </a:r>
            <a:r>
              <a:rPr lang="fr-FR" sz="2000" i="1" dirty="0">
                <a:solidFill>
                  <a:srgbClr val="FF0000"/>
                </a:solidFill>
              </a:rPr>
              <a:t>+ Oral Terminal</a:t>
            </a:r>
          </a:p>
        </p:txBody>
      </p:sp>
      <p:sp>
        <p:nvSpPr>
          <p:cNvPr id="18" name="ZoneTexte 17"/>
          <p:cNvSpPr txBox="1"/>
          <p:nvPr/>
        </p:nvSpPr>
        <p:spPr>
          <a:xfrm rot="5400000">
            <a:off x="5945957" y="296334"/>
            <a:ext cx="492443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</a:rPr>
              <a:t>Spécialité SI</a:t>
            </a:r>
            <a:r>
              <a:rPr lang="fr-FR" sz="2000" i="1" dirty="0"/>
              <a:t> + autre Spécialité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551057" y="3261892"/>
            <a:ext cx="1421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cs typeface="Arial" panose="020B0604020202020204" pitchFamily="34" charset="0"/>
              </a:rPr>
              <a:t>Été </a:t>
            </a:r>
            <a:r>
              <a:rPr lang="fr-FR" sz="2000" i="1" dirty="0"/>
              <a:t>2024</a:t>
            </a:r>
          </a:p>
        </p:txBody>
      </p:sp>
      <p:sp>
        <p:nvSpPr>
          <p:cNvPr id="20" name="ZoneTexte 19"/>
          <p:cNvSpPr txBox="1"/>
          <p:nvPr/>
        </p:nvSpPr>
        <p:spPr>
          <a:xfrm rot="5400000">
            <a:off x="2778670" y="1944530"/>
            <a:ext cx="492443" cy="31881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000" i="1" dirty="0"/>
              <a:t>Ecrit Français + Oral Français</a:t>
            </a: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940864" y="3603084"/>
            <a:ext cx="3575714" cy="2320119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5487858" y="1557633"/>
            <a:ext cx="3224248" cy="2061360"/>
          </a:xfrm>
          <a:prstGeom prst="line">
            <a:avLst/>
          </a:prstGeom>
          <a:ln w="635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344152" y="1557633"/>
            <a:ext cx="2283632" cy="369332"/>
            <a:chOff x="260837" y="5737503"/>
            <a:chExt cx="2283632" cy="369332"/>
          </a:xfrm>
        </p:grpSpPr>
        <p:cxnSp>
          <p:nvCxnSpPr>
            <p:cNvPr id="24" name="Connecteur droit 23"/>
            <p:cNvCxnSpPr/>
            <p:nvPr/>
          </p:nvCxnSpPr>
          <p:spPr>
            <a:xfrm rot="120000" flipV="1">
              <a:off x="260837" y="5928625"/>
              <a:ext cx="349013" cy="12181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566192" y="5737503"/>
              <a:ext cx="19782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cs typeface="Arial" panose="020B0604020202020204" pitchFamily="34" charset="0"/>
                </a:rPr>
                <a:t>Vacances scolaires</a:t>
              </a:r>
              <a:endParaRPr lang="fr-FR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554008" y="1803215"/>
            <a:ext cx="6762408" cy="3740445"/>
            <a:chOff x="861622" y="1389400"/>
            <a:chExt cx="6762408" cy="3740445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3841415" y="3189269"/>
              <a:ext cx="1009934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V="1">
              <a:off x="1585535" y="4518363"/>
              <a:ext cx="211576" cy="139990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2914027" y="3673018"/>
              <a:ext cx="184134" cy="123029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2218526" y="4108788"/>
              <a:ext cx="216760" cy="135898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5365969" y="2703850"/>
              <a:ext cx="231617" cy="146492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V="1">
              <a:off x="6091575" y="2249031"/>
              <a:ext cx="198955" cy="127652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V="1">
              <a:off x="7417685" y="1389400"/>
              <a:ext cx="206345" cy="129740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6735297" y="1837075"/>
              <a:ext cx="193408" cy="121179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861622" y="4989855"/>
              <a:ext cx="211576" cy="139990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ZoneTexte 36"/>
          <p:cNvSpPr txBox="1"/>
          <p:nvPr/>
        </p:nvSpPr>
        <p:spPr>
          <a:xfrm rot="5400000">
            <a:off x="1171988" y="4992201"/>
            <a:ext cx="492443" cy="19977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000" i="1" dirty="0"/>
              <a:t>Sept. 2020</a:t>
            </a:r>
          </a:p>
        </p:txBody>
      </p:sp>
      <p:sp>
        <p:nvSpPr>
          <p:cNvPr id="38" name="ZoneTexte 37"/>
          <p:cNvSpPr txBox="1"/>
          <p:nvPr/>
        </p:nvSpPr>
        <p:spPr>
          <a:xfrm rot="5400000">
            <a:off x="1591777" y="4107568"/>
            <a:ext cx="492443" cy="127843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Projet 12 h</a:t>
            </a:r>
          </a:p>
        </p:txBody>
      </p:sp>
      <p:sp>
        <p:nvSpPr>
          <p:cNvPr id="39" name="ZoneTexte 38"/>
          <p:cNvSpPr txBox="1"/>
          <p:nvPr/>
        </p:nvSpPr>
        <p:spPr>
          <a:xfrm rot="5400000">
            <a:off x="5704956" y="2034758"/>
            <a:ext cx="492443" cy="127843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Projet 48 h</a:t>
            </a:r>
          </a:p>
        </p:txBody>
      </p:sp>
      <p:sp>
        <p:nvSpPr>
          <p:cNvPr id="40" name="Titre 1"/>
          <p:cNvSpPr>
            <a:spLocks noGrp="1"/>
          </p:cNvSpPr>
          <p:nvPr>
            <p:ph type="title"/>
          </p:nvPr>
        </p:nvSpPr>
        <p:spPr>
          <a:xfrm>
            <a:off x="8062" y="2305"/>
            <a:ext cx="6491635" cy="1266455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Organisation en première et terminale 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103075" y="5737448"/>
            <a:ext cx="5609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projet de SI de Terminale </a:t>
            </a:r>
            <a:r>
              <a:rPr lang="fr-FR" sz="2400" dirty="0">
                <a:solidFill>
                  <a:schemeClr val="accent2"/>
                </a:solidFill>
              </a:rPr>
              <a:t>peut servir de support </a:t>
            </a:r>
            <a:r>
              <a:rPr lang="fr-FR" sz="2400" dirty="0"/>
              <a:t>pour le grand oral de Terminale</a:t>
            </a:r>
          </a:p>
        </p:txBody>
      </p:sp>
      <p:sp>
        <p:nvSpPr>
          <p:cNvPr id="42" name="Ellipse 41"/>
          <p:cNvSpPr/>
          <p:nvPr/>
        </p:nvSpPr>
        <p:spPr>
          <a:xfrm>
            <a:off x="899592" y="4365104"/>
            <a:ext cx="1728192" cy="79208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5004048" y="2276872"/>
            <a:ext cx="1728192" cy="79208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6228184" y="3933056"/>
            <a:ext cx="266429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Fabrication d’un prototype  en équipe</a:t>
            </a:r>
          </a:p>
        </p:txBody>
      </p:sp>
      <p:pic>
        <p:nvPicPr>
          <p:cNvPr id="9218" name="Picture 2" descr="Impresión 3D – ArchDeez 3D"/>
          <p:cNvPicPr>
            <a:picLocks noChangeAspect="1" noChangeArrowheads="1"/>
          </p:cNvPicPr>
          <p:nvPr/>
        </p:nvPicPr>
        <p:blipFill>
          <a:blip r:embed="rId3" cstate="print"/>
          <a:srcRect l="17021" r="5440" b="5510"/>
          <a:stretch>
            <a:fillRect/>
          </a:stretch>
        </p:blipFill>
        <p:spPr bwMode="auto">
          <a:xfrm>
            <a:off x="4499991" y="4102023"/>
            <a:ext cx="1584177" cy="1608121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1979712" y="2060848"/>
            <a:ext cx="244827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Deux projets en équipe sur les deux ans </a:t>
            </a:r>
          </a:p>
        </p:txBody>
      </p:sp>
    </p:spTree>
    <p:extLst>
      <p:ext uri="{BB962C8B-B14F-4D97-AF65-F5344CB8AC3E}">
        <p14:creationId xmlns:p14="http://schemas.microsoft.com/office/powerpoint/2010/main" val="1199392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70" y="-16751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11" y="12549"/>
            <a:ext cx="6732240" cy="747963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terminale avec la spécialité SI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5496" y="16906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En TERMINALE – 6 h de spécialités en SI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36912"/>
            <a:ext cx="7887399" cy="13711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07904" y="2420888"/>
            <a:ext cx="468052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11560" y="3356992"/>
            <a:ext cx="3456384" cy="716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3717032"/>
            <a:ext cx="5328592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Et une autre spécialité de 6 h (généralement les mathématiques)</a:t>
            </a:r>
          </a:p>
          <a:p>
            <a:pPr algn="ctr"/>
            <a:endParaRPr lang="fr-FR" altLang="fr-FR" sz="2800" dirty="0">
              <a:latin typeface="Berlin Sans FB" panose="020E0602020502020306" pitchFamily="34" charset="0"/>
            </a:endParaRPr>
          </a:p>
          <a:p>
            <a:pPr algn="ctr"/>
            <a:endParaRPr lang="fr-FR" altLang="fr-FR" sz="2800" dirty="0">
              <a:latin typeface="Berlin Sans FB" panose="020E0602020502020306" pitchFamily="34" charset="0"/>
            </a:endParaRPr>
          </a:p>
          <a:p>
            <a:pPr algn="ctr"/>
            <a:r>
              <a:rPr lang="fr-FR" altLang="fr-FR" sz="2800" dirty="0">
                <a:latin typeface="Berlin Sans FB" panose="020E0602020502020306" pitchFamily="34" charset="0"/>
              </a:rPr>
              <a:t>Au total – 12 h de spécialités + 2 h de Physique</a:t>
            </a:r>
          </a:p>
        </p:txBody>
      </p:sp>
    </p:spTree>
    <p:extLst>
      <p:ext uri="{BB962C8B-B14F-4D97-AF65-F5344CB8AC3E}">
        <p14:creationId xmlns:p14="http://schemas.microsoft.com/office/powerpoint/2010/main" val="2758408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-6118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2604" y="16741"/>
            <a:ext cx="7272809" cy="700819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Faire</a:t>
            </a:r>
            <a:r>
              <a:rPr lang="fr-FR" dirty="0"/>
              <a:t> </a:t>
            </a:r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son choix, avec les SI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979712" y="1412776"/>
            <a:ext cx="6800081" cy="44644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La spécialité SI permet d’avoir le parcours le </a:t>
            </a:r>
            <a:r>
              <a:rPr lang="fr-FR" altLang="fr-FR" dirty="0">
                <a:solidFill>
                  <a:schemeClr val="accent2"/>
                </a:solidFill>
                <a:latin typeface="Berlin Sans FB" panose="020E0602020502020306" pitchFamily="34" charset="0"/>
              </a:rPr>
              <a:t>plus scientifique </a:t>
            </a:r>
            <a:r>
              <a:rPr lang="fr-FR" altLang="fr-FR" dirty="0">
                <a:latin typeface="Berlin Sans FB" panose="020E0602020502020306" pitchFamily="34" charset="0"/>
              </a:rPr>
              <a:t>au lycée en Terminale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C’est le seul choix qui permet de bénéficier de </a:t>
            </a:r>
            <a:r>
              <a:rPr lang="fr-FR" altLang="fr-FR" dirty="0">
                <a:solidFill>
                  <a:schemeClr val="accent2"/>
                </a:solidFill>
                <a:latin typeface="Berlin Sans FB" panose="020E0602020502020306" pitchFamily="34" charset="0"/>
              </a:rPr>
              <a:t>2h de physique supplémentaire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La spécialité Sciences de l’Ingénieur intègre un fort </a:t>
            </a:r>
            <a:r>
              <a:rPr lang="fr-FR" altLang="fr-FR" dirty="0">
                <a:solidFill>
                  <a:schemeClr val="accent2"/>
                </a:solidFill>
                <a:latin typeface="Berlin Sans FB" panose="020E0602020502020306" pitchFamily="34" charset="0"/>
              </a:rPr>
              <a:t>enseignement contextualisé </a:t>
            </a:r>
            <a:r>
              <a:rPr lang="fr-FR" altLang="fr-FR" dirty="0">
                <a:latin typeface="Berlin Sans FB" panose="020E0602020502020306" pitchFamily="34" charset="0"/>
              </a:rPr>
              <a:t>de Mathématiques/Physique/Informatique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altLang="fr-FR" dirty="0">
              <a:latin typeface="Berlin Sans FB" panose="020E0602020502020306" pitchFamily="34" charset="0"/>
            </a:endParaRP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rcRect b="18178"/>
          <a:stretch>
            <a:fillRect/>
          </a:stretch>
        </p:blipFill>
        <p:spPr>
          <a:xfrm>
            <a:off x="251520" y="2492896"/>
            <a:ext cx="1524000" cy="2880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3023664"/>
            <a:ext cx="158417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R="0" algn="ctr">
              <a:lnSpc>
                <a:spcPct val="150000"/>
              </a:lnSpc>
            </a:pPr>
            <a:endParaRPr lang="fr-FR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67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-6118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2604" y="16741"/>
            <a:ext cx="7272809" cy="700819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résumé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979712" y="1412776"/>
            <a:ext cx="6800081" cy="4464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altLang="fr-FR" dirty="0">
              <a:latin typeface="Berlin Sans FB" panose="020E0602020502020306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altLang="fr-FR" dirty="0">
              <a:latin typeface="Berlin Sans FB" panose="020E0602020502020306" pitchFamily="34" charset="0"/>
            </a:endParaRPr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0" y="3023664"/>
            <a:ext cx="158417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R="0" algn="ctr">
              <a:lnSpc>
                <a:spcPct val="150000"/>
              </a:lnSpc>
            </a:pPr>
            <a:endParaRPr lang="fr-FR" sz="2800" dirty="0">
              <a:latin typeface="Berlin Sans FB Demi" panose="020E08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0550" t="23200" r="23223" b="14641"/>
          <a:stretch>
            <a:fillRect/>
          </a:stretch>
        </p:blipFill>
        <p:spPr bwMode="auto">
          <a:xfrm>
            <a:off x="323528" y="1124744"/>
            <a:ext cx="85689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9767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-6118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2604" y="16741"/>
            <a:ext cx="7272809" cy="700819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 horaires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979712" y="1412776"/>
            <a:ext cx="6800081" cy="4464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altLang="fr-FR" dirty="0">
              <a:latin typeface="Berlin Sans FB" panose="020E0602020502020306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altLang="fr-FR" dirty="0">
              <a:latin typeface="Berlin Sans FB" panose="020E0602020502020306" pitchFamily="34" charset="0"/>
            </a:endParaRPr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0" y="3023664"/>
            <a:ext cx="158417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R="0" algn="ctr">
              <a:lnSpc>
                <a:spcPct val="150000"/>
              </a:lnSpc>
            </a:pPr>
            <a:endParaRPr lang="fr-FR" sz="2800" dirty="0">
              <a:latin typeface="Berlin Sans FB Demi" panose="020E0802020502020306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4330" t="46720" r="23696" b="17161"/>
          <a:stretch>
            <a:fillRect/>
          </a:stretch>
        </p:blipFill>
        <p:spPr bwMode="auto">
          <a:xfrm>
            <a:off x="5580112" y="5157192"/>
            <a:ext cx="3384376" cy="132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8343" t="17240" r="21178" b="22281"/>
          <a:stretch>
            <a:fillRect/>
          </a:stretch>
        </p:blipFill>
        <p:spPr bwMode="auto">
          <a:xfrm>
            <a:off x="179512" y="1052736"/>
            <a:ext cx="71687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0" name="Rectangle 9"/>
          <p:cNvSpPr/>
          <p:nvPr/>
        </p:nvSpPr>
        <p:spPr>
          <a:xfrm>
            <a:off x="339294" y="4102823"/>
            <a:ext cx="3600400" cy="65562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R="0" algn="ctr">
              <a:lnSpc>
                <a:spcPct val="150000"/>
              </a:lnSpc>
            </a:pPr>
            <a:r>
              <a:rPr lang="fr-FR" sz="2800" dirty="0">
                <a:latin typeface="Berlin Sans FB Demi" panose="020E0802020502020306" pitchFamily="34" charset="0"/>
              </a:rPr>
              <a:t>+ 2 spécialités en 1ère</a:t>
            </a:r>
          </a:p>
        </p:txBody>
      </p:sp>
    </p:spTree>
    <p:extLst>
      <p:ext uri="{BB962C8B-B14F-4D97-AF65-F5344CB8AC3E}">
        <p14:creationId xmlns:p14="http://schemas.microsoft.com/office/powerpoint/2010/main" val="3529767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7" y="6108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29" y="7216"/>
            <a:ext cx="7202443" cy="1108003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/>
              <a:t> </a:t>
            </a:r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Synoptique des poursuites d’études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268760"/>
            <a:ext cx="5019260" cy="43585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98" y="1425314"/>
            <a:ext cx="1089500" cy="27526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989" y="5949280"/>
            <a:ext cx="3007542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6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1227981" cy="88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179512" y="44624"/>
            <a:ext cx="8784976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algn="ctr"/>
            <a:r>
              <a:rPr lang="fr-FR" sz="4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SPECIALITE« SCIENCES DE L’INGENIEUR »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6512" y="1268760"/>
            <a:ext cx="50405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751" y="4221088"/>
            <a:ext cx="3013737" cy="141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1700808"/>
            <a:ext cx="72728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</a:pPr>
            <a:r>
              <a:rPr lang="fr-FR" sz="2800" dirty="0">
                <a:latin typeface="Berlin Sans FB Demi" panose="020E0802020502020306" pitchFamily="34" charset="0"/>
              </a:rPr>
              <a:t>Venez relever les nouveaux défis scientifiques (technologiques)</a:t>
            </a:r>
            <a:endParaRPr lang="fr-FR" sz="1400" dirty="0">
              <a:latin typeface="Berlin Sans FB Demi" panose="020E0802020502020306" pitchFamily="34" charset="0"/>
            </a:endParaRPr>
          </a:p>
          <a:p>
            <a:pPr marR="0">
              <a:lnSpc>
                <a:spcPct val="150000"/>
              </a:lnSpc>
            </a:pPr>
            <a:r>
              <a:rPr lang="fr-FR" sz="2800" dirty="0">
                <a:latin typeface="Berlin Sans FB Demi" panose="020E0802020502020306" pitchFamily="34" charset="0"/>
              </a:rPr>
              <a:t>numériques,(informatiques – codages……)</a:t>
            </a:r>
            <a:endParaRPr lang="fr-FR" sz="1400" dirty="0">
              <a:latin typeface="Berlin Sans FB Demi" panose="020E0802020502020306" pitchFamily="34" charset="0"/>
            </a:endParaRPr>
          </a:p>
          <a:p>
            <a:pPr marR="0">
              <a:lnSpc>
                <a:spcPct val="150000"/>
              </a:lnSpc>
            </a:pPr>
            <a:r>
              <a:rPr lang="fr-FR" sz="2800" dirty="0">
                <a:latin typeface="Berlin Sans FB Demi" panose="020E0802020502020306" pitchFamily="34" charset="0"/>
              </a:rPr>
              <a:t>Environnementaux (énergétiques – </a:t>
            </a:r>
          </a:p>
          <a:p>
            <a:pPr marR="0">
              <a:lnSpc>
                <a:spcPct val="150000"/>
              </a:lnSpc>
            </a:pPr>
            <a:r>
              <a:rPr lang="fr-FR" sz="2800" dirty="0">
                <a:latin typeface="Berlin Sans FB Demi" panose="020E0802020502020306" pitchFamily="34" charset="0"/>
              </a:rPr>
              <a:t>éco-conception) </a:t>
            </a:r>
            <a:endParaRPr lang="fr-FR" sz="1400" dirty="0">
              <a:latin typeface="Berlin Sans FB Demi" panose="020E0802020502020306" pitchFamily="34" charset="0"/>
            </a:endParaRPr>
          </a:p>
          <a:p>
            <a:pPr marR="0">
              <a:lnSpc>
                <a:spcPct val="150000"/>
              </a:lnSpc>
            </a:pPr>
            <a:r>
              <a:rPr lang="fr-FR" sz="2800" dirty="0">
                <a:latin typeface="Berlin Sans FB Demi" panose="020E0802020502020306" pitchFamily="34" charset="0"/>
              </a:rPr>
              <a:t>sociétaux</a:t>
            </a:r>
            <a:endParaRPr lang="fr-FR" sz="1400" dirty="0">
              <a:latin typeface="Berlin Sans FB Demi" panose="020E0802020502020306" pitchFamily="34" charset="0"/>
            </a:endParaRPr>
          </a:p>
          <a:p>
            <a:pPr marR="0">
              <a:lnSpc>
                <a:spcPct val="150000"/>
              </a:lnSpc>
            </a:pPr>
            <a:r>
              <a:rPr lang="fr-FR" sz="2800" dirty="0">
                <a:latin typeface="Berlin Sans FB Demi" panose="020E0802020502020306" pitchFamily="34" charset="0"/>
              </a:rPr>
              <a:t>(du monde d’aujourd’hui et de demain) !</a:t>
            </a:r>
            <a:endParaRPr lang="fr-FR" sz="1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0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-6118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2604" y="16741"/>
            <a:ext cx="7272809" cy="1180011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</a:rPr>
              <a:t>Le marché de l’emploi 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 Quelques chiffres (2020 - 2021)</a:t>
            </a:r>
            <a:endParaRPr lang="fr-FR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384257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L’économie française a besoin </a:t>
            </a:r>
            <a:r>
              <a:rPr lang="fr-FR" b="1" u="sng" dirty="0"/>
              <a:t>d’environ 60 000 ingénieurs par an</a:t>
            </a:r>
          </a:p>
          <a:p>
            <a:pPr algn="just"/>
            <a:r>
              <a:rPr lang="fr-FR" dirty="0"/>
              <a:t>Capacité actuelle des écoles françaises </a:t>
            </a:r>
            <a:r>
              <a:rPr lang="fr-FR" b="1" u="sng" dirty="0"/>
              <a:t>40 000 ingénieurs par an 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L’économie française a besoin </a:t>
            </a:r>
            <a:r>
              <a:rPr lang="fr-FR" b="1" u="sng" dirty="0"/>
              <a:t>d’environ 300 000 postes de technicien tous les ans </a:t>
            </a:r>
            <a:r>
              <a:rPr lang="fr-FR" dirty="0"/>
              <a:t>à la fois dans les secteurs de la technique, de recherche et de la maintenance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altLang="fr-FR" dirty="0">
              <a:latin typeface="Berlin Sans FB" panose="020E0602020502020306" pitchFamily="34" charset="0"/>
            </a:endParaRP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767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9600" dirty="0"/>
              <a:t>Merci de votre attention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70" y="-6118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04" y="-22051"/>
            <a:ext cx="7020272" cy="648072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Pour qui ?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9598"/>
            <a:ext cx="8229600" cy="470916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fr-FR" dirty="0"/>
              <a:t>Pour les lycéennes et les lycéens qui s’intéressent </a:t>
            </a:r>
            <a:r>
              <a:rPr lang="fr-FR" b="1" u="sng" dirty="0"/>
              <a:t>aux sciences,</a:t>
            </a:r>
            <a:r>
              <a:rPr lang="fr-FR" b="1" dirty="0"/>
              <a:t> </a:t>
            </a:r>
            <a:r>
              <a:rPr lang="fr-FR" b="1" u="sng" dirty="0"/>
              <a:t>à l’ingénierie</a:t>
            </a:r>
            <a:r>
              <a:rPr lang="fr-FR" dirty="0"/>
              <a:t>, </a:t>
            </a:r>
            <a:r>
              <a:rPr lang="fr-FR" b="1" u="sng" dirty="0"/>
              <a:t>aux mathématiques</a:t>
            </a:r>
            <a:r>
              <a:rPr lang="fr-FR" dirty="0"/>
              <a:t> </a:t>
            </a:r>
            <a:r>
              <a:rPr lang="fr-FR" u="sng" dirty="0"/>
              <a:t>à </a:t>
            </a:r>
            <a:r>
              <a:rPr lang="fr-FR" b="1" u="sng" dirty="0"/>
              <a:t>l’innovation technologique</a:t>
            </a:r>
            <a:r>
              <a:rPr lang="fr-FR" b="1" dirty="0"/>
              <a:t> (création et amélioration de produits ou/et d’applications)</a:t>
            </a:r>
            <a:r>
              <a:rPr lang="fr-FR" dirty="0"/>
              <a:t> et à </a:t>
            </a:r>
            <a:r>
              <a:rPr lang="fr-FR" b="1" dirty="0"/>
              <a:t>la transition énergétique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                        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sz="1000" dirty="0"/>
              <a:t>images : site Onisep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8" name="Image 7" descr="Tout-savoir-sur-les-specialites-du-bac-STI2D_article_620_312.jpg"/>
          <p:cNvPicPr>
            <a:picLocks noChangeAspect="1"/>
          </p:cNvPicPr>
          <p:nvPr/>
        </p:nvPicPr>
        <p:blipFill>
          <a:blip r:embed="rId3" cstate="print"/>
          <a:srcRect l="16980" r="8925"/>
          <a:stretch>
            <a:fillRect/>
          </a:stretch>
        </p:blipFill>
        <p:spPr>
          <a:xfrm>
            <a:off x="971600" y="3066110"/>
            <a:ext cx="2548796" cy="1731042"/>
          </a:xfrm>
          <a:prstGeom prst="rect">
            <a:avLst/>
          </a:prstGeom>
        </p:spPr>
      </p:pic>
      <p:pic>
        <p:nvPicPr>
          <p:cNvPr id="9" name="Image 8" descr="que-faire-après-un-bac-STI2D-les-débouchés-les-métiers.jpg"/>
          <p:cNvPicPr>
            <a:picLocks noChangeAspect="1"/>
          </p:cNvPicPr>
          <p:nvPr/>
        </p:nvPicPr>
        <p:blipFill>
          <a:blip r:embed="rId4" cstate="print"/>
          <a:srcRect l="8955" r="1493"/>
          <a:stretch>
            <a:fillRect/>
          </a:stretch>
        </p:blipFill>
        <p:spPr>
          <a:xfrm>
            <a:off x="5220072" y="3140968"/>
            <a:ext cx="2785743" cy="1728192"/>
          </a:xfrm>
          <a:prstGeom prst="rect">
            <a:avLst/>
          </a:prstGeom>
        </p:spPr>
      </p:pic>
      <p:pic>
        <p:nvPicPr>
          <p:cNvPr id="10" name="Image 9" descr="STI2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5133189"/>
            <a:ext cx="2088232" cy="139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1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70" y="-6118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04" y="-22051"/>
            <a:ext cx="7020272" cy="648072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Pour qui ?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475252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Pour les élèves qui envisagent en priorité des poursuites d’études  scientifiques et technologiques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endParaRPr lang="fr-FR" altLang="fr-FR" dirty="0">
              <a:latin typeface="Berlin Sans FB" panose="020E0602020502020306" pitchFamily="34" charset="0"/>
            </a:endParaRP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Berlin Sans FB" panose="020E0602020502020306" pitchFamily="34" charset="0"/>
              </a:rPr>
              <a:t>Dans des domaines aussi variés que  :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Berlin Sans FB" panose="020E0602020502020306" pitchFamily="34" charset="0"/>
              </a:rPr>
              <a:t>	l’aéronautique,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Berlin Sans FB" panose="020E0602020502020306" pitchFamily="34" charset="0"/>
              </a:rPr>
              <a:t>	l’automobile,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Berlin Sans FB" panose="020E0602020502020306" pitchFamily="34" charset="0"/>
              </a:rPr>
              <a:t>	le développement durable,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Berlin Sans FB" panose="020E0602020502020306" pitchFamily="34" charset="0"/>
              </a:rPr>
              <a:t>	l’informatique,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Berlin Sans FB" panose="020E0602020502020306" pitchFamily="34" charset="0"/>
              </a:rPr>
              <a:t>	le bâtiment,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Berlin Sans FB" panose="020E0602020502020306" pitchFamily="34" charset="0"/>
              </a:rPr>
              <a:t>	le réseau – la cyber sécurité - 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Berlin Sans FB" panose="020E0602020502020306" pitchFamily="34" charset="0"/>
              </a:rPr>
              <a:t>	le développement d’application Web…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184292"/>
            <a:ext cx="729053" cy="7290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05064"/>
            <a:ext cx="513284" cy="49660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005064"/>
            <a:ext cx="546299" cy="5462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96139"/>
            <a:ext cx="941173" cy="94117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7" b="11686"/>
          <a:stretch/>
        </p:blipFill>
        <p:spPr>
          <a:xfrm>
            <a:off x="7583435" y="3140968"/>
            <a:ext cx="732981" cy="65415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24384" r="22133" b="25886"/>
          <a:stretch/>
        </p:blipFill>
        <p:spPr>
          <a:xfrm>
            <a:off x="7596336" y="4653136"/>
            <a:ext cx="702777" cy="6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1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70" y="-6118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04" y="-22051"/>
            <a:ext cx="7020272" cy="648072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Pourquoi ?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435133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Berlin Sans FB" panose="020E0602020502020306" pitchFamily="34" charset="0"/>
              </a:rPr>
              <a:t>Pour ensuite devenir :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None/>
            </a:pPr>
            <a:endParaRPr lang="fr-FR" altLang="fr-FR" dirty="0">
              <a:latin typeface="Berlin Sans FB" panose="020E0602020502020306" pitchFamily="34" charset="0"/>
            </a:endParaRP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ingénieur généraliste,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architecte,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pilote,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chercheur,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manager,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programmeur,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ingénieur réseau et en cyber-sécurité,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ingénieur en informatique…</a:t>
            </a:r>
          </a:p>
          <a:p>
            <a:endParaRPr lang="fr-FR" dirty="0"/>
          </a:p>
        </p:txBody>
      </p:sp>
      <p:pic>
        <p:nvPicPr>
          <p:cNvPr id="7" name="Image 6" descr="unnamed.jpg"/>
          <p:cNvPicPr>
            <a:picLocks noChangeAspect="1"/>
          </p:cNvPicPr>
          <p:nvPr/>
        </p:nvPicPr>
        <p:blipFill>
          <a:blip r:embed="rId3" cstate="print"/>
          <a:srcRect l="29210" r="32990"/>
          <a:stretch>
            <a:fillRect/>
          </a:stretch>
        </p:blipFill>
        <p:spPr>
          <a:xfrm>
            <a:off x="6876256" y="1844824"/>
            <a:ext cx="1604494" cy="42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1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70" y="-6118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22931" y="3501008"/>
            <a:ext cx="7020272" cy="1074787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</a:rPr>
              <a:t>Quelles sont les qualités à avoir pour cette spécialité ?</a:t>
            </a:r>
            <a:endParaRPr lang="fr-FR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579149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75730" y="189717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Travailler en équipe (projets et en activités)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515719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Améliorer ou/et concevoir de nouveaux produits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932040" y="112474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Développement durable et transition énergétique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7504" y="18864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Comprendre les sciences par la technologie, par l’expérimentation, par l’observation et par les approches concrètes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536" y="20515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Esprit d’initiative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804248" y="1700808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Apprécier et approfondir la Science Physique et les mathématiques</a:t>
            </a:r>
          </a:p>
        </p:txBody>
      </p:sp>
      <p:pic>
        <p:nvPicPr>
          <p:cNvPr id="15" name="Image 14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6011340"/>
            <a:ext cx="844779" cy="84666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34636F1-9FC7-4A49-AAC4-D18CF2EA1038}"/>
              </a:ext>
            </a:extLst>
          </p:cNvPr>
          <p:cNvSpPr txBox="1"/>
          <p:nvPr/>
        </p:nvSpPr>
        <p:spPr>
          <a:xfrm>
            <a:off x="7452320" y="51571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littérature et rédaction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C230655-187E-4240-AAEF-90FAEC582ABB}"/>
              </a:ext>
            </a:extLst>
          </p:cNvPr>
          <p:cNvSpPr txBox="1"/>
          <p:nvPr/>
        </p:nvSpPr>
        <p:spPr>
          <a:xfrm>
            <a:off x="3054692" y="5085184"/>
            <a:ext cx="303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Travailler à partir d’hypothèses et les valider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691680" y="13407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Etre responsable et sérieux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6362" y="27716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Relever des défis 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475656" y="306896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1331640" y="4653136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4572000" y="46531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7" idx="0"/>
          </p:cNvCxnSpPr>
          <p:nvPr/>
        </p:nvCxnSpPr>
        <p:spPr>
          <a:xfrm flipH="1" flipV="1">
            <a:off x="7596336" y="4653136"/>
            <a:ext cx="6120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6876256" y="306896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572000" y="249289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1691680" y="2348880"/>
            <a:ext cx="165618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555776" y="1700808"/>
            <a:ext cx="144016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11" idx="2"/>
          </p:cNvCxnSpPr>
          <p:nvPr/>
        </p:nvCxnSpPr>
        <p:spPr>
          <a:xfrm flipH="1">
            <a:off x="5868144" y="1771075"/>
            <a:ext cx="468052" cy="1657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21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70" y="-16751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666" y="7216"/>
            <a:ext cx="6732240" cy="603947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 thématiques abordées</a:t>
            </a:r>
          </a:p>
        </p:txBody>
      </p:sp>
      <p:pic>
        <p:nvPicPr>
          <p:cNvPr id="9" name="Picture 2" descr="https://www.atrium-sud.fr/documents/391686/271816815/Diapositive3.JPG/ac155873-10c8-4078-8954-00bd3d50211a"/>
          <p:cNvPicPr>
            <a:picLocks noChangeAspect="1" noChangeArrowheads="1"/>
          </p:cNvPicPr>
          <p:nvPr/>
        </p:nvPicPr>
        <p:blipFill>
          <a:blip r:embed="rId3" cstate="print"/>
          <a:srcRect b="1803"/>
          <a:stretch>
            <a:fillRect/>
          </a:stretch>
        </p:blipFill>
        <p:spPr bwMode="auto">
          <a:xfrm>
            <a:off x="827584" y="1044027"/>
            <a:ext cx="7344816" cy="540930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3568" y="963312"/>
            <a:ext cx="187220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37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/>
          <a:srcRect t="6927"/>
          <a:stretch/>
        </p:blipFill>
        <p:spPr>
          <a:xfrm>
            <a:off x="3126617" y="3747060"/>
            <a:ext cx="5909879" cy="28502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37" y="-16751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29" y="3024"/>
            <a:ext cx="7161560" cy="1913808"/>
          </a:xfr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 thématiques s’associent aussi à de la programmation et à du réseau informatique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95536" y="1857883"/>
            <a:ext cx="3384376" cy="32273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Algorithmique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Programmation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Langage PYTHON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 err="1">
                <a:latin typeface="Berlin Sans FB" panose="020E0602020502020306" pitchFamily="34" charset="0"/>
              </a:rPr>
              <a:t>Arduino</a:t>
            </a:r>
            <a:r>
              <a:rPr lang="fr-FR" altLang="fr-FR" dirty="0">
                <a:latin typeface="Berlin Sans FB" panose="020E0602020502020306" pitchFamily="34" charset="0"/>
              </a:rPr>
              <a:t>®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Réseau</a:t>
            </a:r>
          </a:p>
          <a:p>
            <a:pPr marL="0" indent="0">
              <a:lnSpc>
                <a:spcPct val="150000"/>
              </a:lnSpc>
              <a:buClr>
                <a:schemeClr val="accent2"/>
              </a:buClr>
              <a:buNone/>
            </a:pPr>
            <a:endParaRPr lang="fr-FR" altLang="fr-FR" dirty="0">
              <a:latin typeface="Berlin Sans FB" panose="020E0602020502020306" pitchFamily="34" charset="0"/>
            </a:endParaRP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88840"/>
            <a:ext cx="1309632" cy="10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17032"/>
            <a:ext cx="792088" cy="532250"/>
          </a:xfrm>
          <a:prstGeom prst="rect">
            <a:avLst/>
          </a:prstGeom>
        </p:spPr>
      </p:pic>
      <p:pic>
        <p:nvPicPr>
          <p:cNvPr id="9" name="Image 8" descr="architecture-reseau-avec-texte-de-code-java-numerique-architecture-reseau-et-concept-de-vecteur-de-codage-de-logiciel-informatique-script-de-codage-java-di-2h2tj1b.jpg"/>
          <p:cNvPicPr>
            <a:picLocks noChangeAspect="1"/>
          </p:cNvPicPr>
          <p:nvPr/>
        </p:nvPicPr>
        <p:blipFill>
          <a:blip r:embed="rId6" cstate="print"/>
          <a:srcRect b="6667"/>
          <a:stretch>
            <a:fillRect/>
          </a:stretch>
        </p:blipFill>
        <p:spPr>
          <a:xfrm>
            <a:off x="611560" y="5213227"/>
            <a:ext cx="1656184" cy="10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70" y="-16751"/>
            <a:ext cx="1905000" cy="108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28" y="6524"/>
            <a:ext cx="7233567" cy="1262236"/>
          </a:xfr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Quelle approche ? (de la simulation numérique)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9512" y="1209811"/>
            <a:ext cx="4885928" cy="322730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Simulations multi physiques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Conception assistée par ordinateur (CAO)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latin typeface="Berlin Sans FB" panose="020E0602020502020306" pitchFamily="34" charset="0"/>
              </a:rPr>
              <a:t>Simulations par éléments finis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8632D8-BDC5-4BAB-AFAA-612A2040D9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344052"/>
            <a:ext cx="2861099" cy="1220852"/>
          </a:xfrm>
          <a:prstGeom prst="rect">
            <a:avLst/>
          </a:prstGeom>
        </p:spPr>
      </p:pic>
      <p:pic>
        <p:nvPicPr>
          <p:cNvPr id="8" name="Picture 2" descr="RÃ©sultat de recherche d'images pour &quot;solidworks bras robot&quot;">
            <a:extLst>
              <a:ext uri="{FF2B5EF4-FFF2-40B4-BE49-F238E27FC236}">
                <a16:creationId xmlns:a16="http://schemas.microsoft.com/office/drawing/2014/main" id="{03CE18DD-BEC6-45FD-A620-C682BE486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3738"/>
            <a:ext cx="2016224" cy="176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/>
          <a:srcRect l="2386"/>
          <a:stretch/>
        </p:blipFill>
        <p:spPr>
          <a:xfrm>
            <a:off x="4427984" y="4149080"/>
            <a:ext cx="4531115" cy="2520280"/>
          </a:xfrm>
          <a:prstGeom prst="rect">
            <a:avLst/>
          </a:prstGeom>
        </p:spPr>
      </p:pic>
      <p:sp>
        <p:nvSpPr>
          <p:cNvPr id="10" name="AutoShape 2" descr="Le Pont des Chaumes, un beau rêve ? - Les DAO sur SolidWo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25949"/>
            <a:ext cx="1835671" cy="10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MATLAB — Wikipé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76872"/>
            <a:ext cx="1243965" cy="111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948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R="0">
          <a:lnSpc>
            <a:spcPct val="150000"/>
          </a:lnSpc>
          <a:defRPr sz="2800" dirty="0">
            <a:latin typeface="Berlin Sans FB Demi" panose="020E0802020502020306" pitchFamily="34" charset="0"/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666</Words>
  <Application>Microsoft Office PowerPoint</Application>
  <PresentationFormat>Affichage à l'écran (4:3)</PresentationFormat>
  <Paragraphs>125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Aharoni</vt:lpstr>
      <vt:lpstr>Arial</vt:lpstr>
      <vt:lpstr>Berlin Sans FB</vt:lpstr>
      <vt:lpstr>Berlin Sans FB Demi</vt:lpstr>
      <vt:lpstr>Calibri</vt:lpstr>
      <vt:lpstr>Wingdings</vt:lpstr>
      <vt:lpstr>Thème Office</vt:lpstr>
      <vt:lpstr>Présentation PowerPoint</vt:lpstr>
      <vt:lpstr>Présentation PowerPoint</vt:lpstr>
      <vt:lpstr>Pour qui ?</vt:lpstr>
      <vt:lpstr>Pour qui ?</vt:lpstr>
      <vt:lpstr>Pourquoi ?</vt:lpstr>
      <vt:lpstr>Quelles sont les qualités à avoir pour cette spécialité ?</vt:lpstr>
      <vt:lpstr>Les thématiques abordées</vt:lpstr>
      <vt:lpstr>Les thématiques s’associent aussi à de la programmation et à du réseau informatique</vt:lpstr>
      <vt:lpstr>Quelle approche ? (de la simulation numérique)</vt:lpstr>
      <vt:lpstr>Quelle approche ? (de la mesure, de l’expérimentation et du prototypage) </vt:lpstr>
      <vt:lpstr>Quelle approche ? (de la mesure, de l’expérimentation, du prototype) </vt:lpstr>
      <vt:lpstr>Un enseignement contextualisé de  Mathématiques/ Physique/Informatique  </vt:lpstr>
      <vt:lpstr>Faire son choix en première</vt:lpstr>
      <vt:lpstr>Organisation en première et terminale </vt:lpstr>
      <vt:lpstr>En terminale avec la spécialité SI</vt:lpstr>
      <vt:lpstr>Faire son choix, avec les SI</vt:lpstr>
      <vt:lpstr>En résumé</vt:lpstr>
      <vt:lpstr>Les horaires</vt:lpstr>
      <vt:lpstr> Synoptique des poursuites d’études</vt:lpstr>
      <vt:lpstr>Le marché de l’emploi   Quelques chiffres (2020 - 2021)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Charles Tanic</dc:creator>
  <cp:lastModifiedBy>proviseur</cp:lastModifiedBy>
  <cp:revision>76</cp:revision>
  <dcterms:created xsi:type="dcterms:W3CDTF">2021-04-08T12:30:55Z</dcterms:created>
  <dcterms:modified xsi:type="dcterms:W3CDTF">2023-08-22T05:48:37Z</dcterms:modified>
</cp:coreProperties>
</file>